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PT Sans Narrow"/>
      <p:regular r:id="rId38"/>
      <p:bold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4.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Open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regular.fntdata"/><Relationship Id="rId25" Type="http://schemas.openxmlformats.org/officeDocument/2006/relationships/slide" Target="slides/slide19.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aleway-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39" Type="http://schemas.openxmlformats.org/officeDocument/2006/relationships/font" Target="fonts/PTSansNarrow-bold.fntdata"/><Relationship Id="rId16" Type="http://schemas.openxmlformats.org/officeDocument/2006/relationships/slide" Target="slides/slide10.xml"/><Relationship Id="rId38" Type="http://schemas.openxmlformats.org/officeDocument/2006/relationships/font" Target="fonts/PTSansNarrow-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lobal-wheat.com/2020-challeng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trungthanhnguyen0502/jigsaw-puzzle-restore-original-full-size-imag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eb6335f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eb6335f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much faster than its predecessors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real-time object detection</a:t>
            </a:r>
            <a:endParaRPr sz="1000">
              <a:solidFill>
                <a:srgbClr val="292929"/>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d566dc8a3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d566dc8a3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d566dc8a3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d566dc8a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d566dc8a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d566dc8a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d566dc8a3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d566dc8a3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d566dc8a3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d566dc8a3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d566dc8a3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d566dc8a3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d566dc8a3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d566dc8a3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d566dc8a3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d566dc8a3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d566dc8a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d566dc8a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d566dc8a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d566dc8a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Roboto"/>
                <a:ea typeface="Roboto"/>
                <a:cs typeface="Roboto"/>
                <a:sym typeface="Roboto"/>
              </a:rPr>
              <a:t>Traditionally, sensors are used to observe plants at key moments in their development for agricultural research. </a:t>
            </a:r>
            <a:endParaRPr sz="1200">
              <a:solidFill>
                <a:srgbClr val="33333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 sz="1200">
                <a:solidFill>
                  <a:srgbClr val="333333"/>
                </a:solidFill>
                <a:highlight>
                  <a:srgbClr val="FFFFFF"/>
                </a:highlight>
                <a:latin typeface="Roboto"/>
                <a:ea typeface="Roboto"/>
                <a:cs typeface="Roboto"/>
                <a:sym typeface="Roboto"/>
              </a:rPr>
              <a:t>Some important plant traits are still measured manually like counting of wheat ears from digital images.</a:t>
            </a:r>
            <a:endParaRPr sz="1200">
              <a:solidFill>
                <a:srgbClr val="333333"/>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 sz="1200">
                <a:solidFill>
                  <a:srgbClr val="333333"/>
                </a:solidFill>
                <a:highlight>
                  <a:srgbClr val="FFFFFF"/>
                </a:highlight>
                <a:latin typeface="Roboto"/>
                <a:ea typeface="Roboto"/>
                <a:cs typeface="Roboto"/>
                <a:sym typeface="Roboto"/>
              </a:rPr>
              <a:t>Overlapping ears, orientation, variations in appearance due to difference in maturity and genotype make this manual counting difficult and error prone.</a:t>
            </a:r>
            <a:endParaRPr sz="1200">
              <a:solidFill>
                <a:srgbClr val="333333"/>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r>
              <a:rPr lang="en" sz="1200">
                <a:solidFill>
                  <a:srgbClr val="333333"/>
                </a:solidFill>
                <a:highlight>
                  <a:srgbClr val="FFFFFF"/>
                </a:highlight>
                <a:latin typeface="Roboto"/>
                <a:ea typeface="Roboto"/>
                <a:cs typeface="Roboto"/>
                <a:sym typeface="Roboto"/>
              </a:rPr>
              <a:t>There is the need for a robust and accurate computer model that is capable of counting wheat ears from digital images. </a:t>
            </a:r>
            <a:endParaRPr sz="12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d566dc8a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d566dc8a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00">
                <a:highlight>
                  <a:srgbClr val="FFFFFF"/>
                </a:highlight>
              </a:rPr>
              <a:t>Global Wheat Head detection (GWHD) dataset is a large, diverse and well-labelled dataset</a:t>
            </a:r>
            <a:endParaRPr sz="1000">
              <a:highlight>
                <a:srgbClr val="FFFFFF"/>
              </a:highlight>
            </a:endParaRPr>
          </a:p>
          <a:p>
            <a:pPr indent="0" lvl="0" marL="0" rtl="0" algn="l">
              <a:lnSpc>
                <a:spcPct val="115000"/>
              </a:lnSpc>
              <a:spcBef>
                <a:spcPts val="1100"/>
              </a:spcBef>
              <a:spcAft>
                <a:spcPts val="0"/>
              </a:spcAft>
              <a:buNone/>
            </a:pPr>
            <a:r>
              <a:rPr lang="en" sz="1000">
                <a:highlight>
                  <a:srgbClr val="FFFFFF"/>
                </a:highlight>
              </a:rPr>
              <a:t>That contains 4,700 high-resolution RGB images and 190,000 labelled wheat heads collected from several countries around the world at different growth stages with a wide range of genotypes. </a:t>
            </a:r>
            <a:endParaRPr sz="1000">
              <a:highlight>
                <a:srgbClr val="FFFFFF"/>
              </a:highlight>
            </a:endParaRPr>
          </a:p>
          <a:p>
            <a:pPr indent="0" lvl="0" marL="0" rtl="0" algn="l">
              <a:lnSpc>
                <a:spcPct val="115000"/>
              </a:lnSpc>
              <a:spcBef>
                <a:spcPts val="1100"/>
              </a:spcBef>
              <a:spcAft>
                <a:spcPts val="0"/>
              </a:spcAft>
              <a:buNone/>
            </a:pPr>
            <a:r>
              <a:rPr lang="en" sz="1000">
                <a:highlight>
                  <a:srgbClr val="FFFFFF"/>
                </a:highlight>
              </a:rPr>
              <a:t>The data is images of wheat fields, with bounding boxes for each identified wheat head.</a:t>
            </a:r>
            <a:endParaRPr sz="1000">
              <a:highlight>
                <a:srgbClr val="FFFFFF"/>
              </a:highlight>
            </a:endParaRPr>
          </a:p>
          <a:p>
            <a:pPr indent="0" lvl="0" marL="0" rtl="0" algn="l">
              <a:lnSpc>
                <a:spcPct val="115000"/>
              </a:lnSpc>
              <a:spcBef>
                <a:spcPts val="1100"/>
              </a:spcBef>
              <a:spcAft>
                <a:spcPts val="0"/>
              </a:spcAft>
              <a:buNone/>
            </a:pPr>
            <a:r>
              <a:rPr lang="en" sz="1000">
                <a:highlight>
                  <a:srgbClr val="FFFFFF"/>
                </a:highlight>
              </a:rPr>
              <a:t>All images share a common format of 1024×1024 px with a resolution of 0.1-0.3mm per pixel.</a:t>
            </a:r>
            <a:endParaRPr sz="1000">
              <a:highlight>
                <a:srgbClr val="FFFFFF"/>
              </a:highlight>
            </a:endParaRPr>
          </a:p>
          <a:p>
            <a:pPr indent="0" lvl="0" marL="0" rtl="0" algn="l">
              <a:lnSpc>
                <a:spcPct val="115000"/>
              </a:lnSpc>
              <a:spcBef>
                <a:spcPts val="1100"/>
              </a:spcBef>
              <a:spcAft>
                <a:spcPts val="0"/>
              </a:spcAft>
              <a:buNone/>
            </a:pPr>
            <a:r>
              <a:t/>
            </a:r>
            <a:endParaRPr sz="1000">
              <a:highlight>
                <a:srgbClr val="FFFFFF"/>
              </a:highlight>
            </a:endParaRPr>
          </a:p>
          <a:p>
            <a:pPr indent="0" lvl="0" marL="0" rtl="0" algn="l">
              <a:lnSpc>
                <a:spcPct val="115000"/>
              </a:lnSpc>
              <a:spcBef>
                <a:spcPts val="1100"/>
              </a:spcBef>
              <a:spcAft>
                <a:spcPts val="0"/>
              </a:spcAft>
              <a:buNone/>
            </a:pPr>
            <a:r>
              <a:t/>
            </a:r>
            <a:endParaRPr sz="1000">
              <a:highlight>
                <a:srgbClr val="FFFFFF"/>
              </a:highlight>
            </a:endParaRPr>
          </a:p>
          <a:p>
            <a:pPr indent="0" lvl="0" marL="0" rtl="0" algn="l">
              <a:lnSpc>
                <a:spcPct val="115000"/>
              </a:lnSpc>
              <a:spcBef>
                <a:spcPts val="1100"/>
              </a:spcBef>
              <a:spcAft>
                <a:spcPts val="0"/>
              </a:spcAft>
              <a:buNone/>
            </a:pPr>
            <a:r>
              <a:t/>
            </a:r>
            <a:endParaRPr sz="1200">
              <a:solidFill>
                <a:srgbClr val="7A7A7A"/>
              </a:solidFill>
              <a:highlight>
                <a:srgbClr val="FFFFFF"/>
              </a:highlight>
              <a:latin typeface="Roboto"/>
              <a:ea typeface="Roboto"/>
              <a:cs typeface="Roboto"/>
              <a:sym typeface="Roboto"/>
            </a:endParaRPr>
          </a:p>
          <a:p>
            <a:pPr indent="0" lvl="0" marL="0" rtl="0" algn="l">
              <a:spcBef>
                <a:spcPts val="11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d566dc8a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d566dc8a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a:t>
            </a:r>
            <a:r>
              <a:rPr lang="en" u="sng">
                <a:solidFill>
                  <a:srgbClr val="1155CC"/>
                </a:solidFill>
                <a:hlinkClick r:id="rId2"/>
              </a:rPr>
              <a:t>Globel Wheat Head Dataset</a:t>
            </a:r>
            <a:r>
              <a:rPr lang="en"/>
              <a:t> is led by nine research institutes from seven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Wheat head position and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latin typeface="Courier New"/>
                <a:ea typeface="Courier New"/>
                <a:cs typeface="Courier New"/>
                <a:sym typeface="Courier New"/>
              </a:rPr>
              <a:t>Number of train images is 3422</a:t>
            </a:r>
            <a:endParaRPr sz="1000">
              <a:latin typeface="Courier New"/>
              <a:ea typeface="Courier New"/>
              <a:cs typeface="Courier New"/>
              <a:sym typeface="Courier New"/>
            </a:endParaRPr>
          </a:p>
          <a:p>
            <a:pPr indent="0" lvl="0" marL="0" rtl="0" algn="l">
              <a:lnSpc>
                <a:spcPct val="142850"/>
              </a:lnSpc>
              <a:spcBef>
                <a:spcPts val="0"/>
              </a:spcBef>
              <a:spcAft>
                <a:spcPts val="0"/>
              </a:spcAft>
              <a:buNone/>
            </a:pPr>
            <a:r>
              <a:rPr lang="en" sz="1000">
                <a:latin typeface="Courier New"/>
                <a:ea typeface="Courier New"/>
                <a:cs typeface="Courier New"/>
                <a:sym typeface="Courier New"/>
              </a:rPr>
              <a:t>Number of test images is 10</a:t>
            </a:r>
            <a:endParaRPr sz="1000">
              <a:latin typeface="Courier New"/>
              <a:ea typeface="Courier New"/>
              <a:cs typeface="Courier New"/>
              <a:sym typeface="Courier New"/>
            </a:endParaRPr>
          </a:p>
          <a:p>
            <a:pPr indent="0" lvl="0" marL="0" rtl="0" algn="l">
              <a:lnSpc>
                <a:spcPct val="142850"/>
              </a:lnSpc>
              <a:spcBef>
                <a:spcPts val="0"/>
              </a:spcBef>
              <a:spcAft>
                <a:spcPts val="0"/>
              </a:spcAft>
              <a:buNone/>
            </a:pPr>
            <a:r>
              <a:t/>
            </a:r>
            <a:endParaRPr sz="1000">
              <a:latin typeface="Courier New"/>
              <a:ea typeface="Courier New"/>
              <a:cs typeface="Courier New"/>
              <a:sym typeface="Courier New"/>
            </a:endParaRPr>
          </a:p>
          <a:p>
            <a:pPr indent="0" lvl="0" marL="0" rtl="0" algn="l">
              <a:lnSpc>
                <a:spcPct val="142850"/>
              </a:lnSpc>
              <a:spcBef>
                <a:spcPts val="0"/>
              </a:spcBef>
              <a:spcAft>
                <a:spcPts val="0"/>
              </a:spcAft>
              <a:buNone/>
            </a:pPr>
            <a:r>
              <a:rPr lang="en" sz="1000">
                <a:latin typeface="Courier New"/>
                <a:ea typeface="Courier New"/>
                <a:cs typeface="Courier New"/>
                <a:sym typeface="Courier New"/>
              </a:rPr>
              <a:t>3373 training images with wheat heads</a:t>
            </a:r>
            <a:endParaRPr sz="1000">
              <a:latin typeface="Courier New"/>
              <a:ea typeface="Courier New"/>
              <a:cs typeface="Courier New"/>
              <a:sym typeface="Courier New"/>
            </a:endParaRPr>
          </a:p>
          <a:p>
            <a:pPr indent="0" lvl="0" marL="0" rtl="0" algn="l">
              <a:lnSpc>
                <a:spcPct val="142850"/>
              </a:lnSpc>
              <a:spcBef>
                <a:spcPts val="0"/>
              </a:spcBef>
              <a:spcAft>
                <a:spcPts val="0"/>
              </a:spcAft>
              <a:buNone/>
            </a:pPr>
            <a:r>
              <a:rPr lang="en" sz="1000">
                <a:latin typeface="Courier New"/>
                <a:ea typeface="Courier New"/>
                <a:cs typeface="Courier New"/>
                <a:sym typeface="Courier New"/>
              </a:rPr>
              <a:t>49 training images without wheat heads</a:t>
            </a:r>
            <a:endParaRPr sz="1000">
              <a:latin typeface="Courier New"/>
              <a:ea typeface="Courier New"/>
              <a:cs typeface="Courier New"/>
              <a:sym typeface="Courier New"/>
            </a:endParaRPr>
          </a:p>
          <a:p>
            <a:pPr indent="0" lvl="0" marL="0" rtl="0" algn="l">
              <a:lnSpc>
                <a:spcPct val="142850"/>
              </a:lnSpc>
              <a:spcBef>
                <a:spcPts val="0"/>
              </a:spcBef>
              <a:spcAft>
                <a:spcPts val="0"/>
              </a:spcAft>
              <a:buNone/>
            </a:pPr>
            <a:r>
              <a:t/>
            </a:r>
            <a:endParaRPr sz="10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However, accurate wheat head detection in outdoor field images can be visually challenging. There is often an overlap of dense wheat plants and the wind blur the photographs. Both make it difficult to identify single heads. Additionally, appearances vary due to maturity, color, genotype, and head orientation. Finally, because wheat is grown worldwide, different varieties, planting densities, patterns, and field conditions must be considered. Models developed for wheat phenotyping need to generalize between different growing environments.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sz="1050">
                <a:highlight>
                  <a:srgbClr val="FFFFFF"/>
                </a:highlight>
              </a:rPr>
              <a:t>Wheat is a staple across the globe, which is why this competition must account for different growing conditions. Models developed for wheat phenotyping need to be able to generalize between environments. If successful, researchers can accurately estimate the density and size of wheat heads in different varieties. With improved detection farmers can better assess their crops, ultimately bringing cereal, toast, and other favorite dishes to your table.</a:t>
            </a:r>
            <a:endParaRPr sz="1000">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d566dc8a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d566dc8a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1050">
                <a:highlight>
                  <a:srgbClr val="FFFFFF"/>
                </a:highlight>
              </a:rPr>
              <a:t>You are attempting to predict bounding boxes around each wheat head in images that have them. If there are no wheat heads, you must predict no bounding boxes.</a:t>
            </a:r>
            <a:endParaRPr sz="1050">
              <a:highlight>
                <a:srgbClr val="FFFFFF"/>
              </a:highlight>
            </a:endParaRPr>
          </a:p>
          <a:p>
            <a:pPr indent="0" lvl="0" marL="0" rtl="0" algn="l">
              <a:lnSpc>
                <a:spcPct val="115000"/>
              </a:lnSpc>
              <a:spcBef>
                <a:spcPts val="800"/>
              </a:spcBef>
              <a:spcAft>
                <a:spcPts val="0"/>
              </a:spcAft>
              <a:buNone/>
            </a:pPr>
            <a:r>
              <a:t/>
            </a:r>
            <a:endParaRPr sz="1050">
              <a:highlight>
                <a:srgbClr val="FFFFFF"/>
              </a:highlight>
            </a:endParaRPr>
          </a:p>
          <a:p>
            <a:pPr indent="0" lvl="0" marL="0" rtl="0" algn="l">
              <a:lnSpc>
                <a:spcPct val="115000"/>
              </a:lnSpc>
              <a:spcBef>
                <a:spcPts val="800"/>
              </a:spcBef>
              <a:spcAft>
                <a:spcPts val="0"/>
              </a:spcAft>
              <a:buNone/>
            </a:pPr>
            <a:r>
              <a:rPr lang="en"/>
              <a:t>This could help plant scientists to study wheat fields worldwide, including estimate the density and the size of different varieties. Also, farmers can use this data to access health and maturity when making management decisions in their fields.</a:t>
            </a:r>
            <a:endParaRPr sz="1050">
              <a:highlight>
                <a:srgbClr val="FFFFFF"/>
              </a:highlight>
            </a:endParaRPr>
          </a:p>
          <a:p>
            <a:pPr indent="0" lvl="0" marL="0" rtl="0" algn="l">
              <a:lnSpc>
                <a:spcPct val="115000"/>
              </a:lnSpc>
              <a:spcBef>
                <a:spcPts val="800"/>
              </a:spcBef>
              <a:spcAft>
                <a:spcPts val="0"/>
              </a:spcAft>
              <a:buNone/>
            </a:pPr>
            <a:r>
              <a:t/>
            </a:r>
            <a:endParaRPr sz="1050">
              <a:highlight>
                <a:srgbClr val="FFFFFF"/>
              </a:highlight>
            </a:endParaRPr>
          </a:p>
          <a:p>
            <a:pPr indent="0" lvl="0" marL="0" rtl="0" algn="l">
              <a:lnSpc>
                <a:spcPct val="115000"/>
              </a:lnSpc>
              <a:spcBef>
                <a:spcPts val="800"/>
              </a:spcBef>
              <a:spcAft>
                <a:spcPts val="0"/>
              </a:spcAft>
              <a:buNone/>
            </a:pPr>
            <a:r>
              <a:rPr lang="en"/>
              <a:t>We get 3422 training images for us to train, but only 10 public test images to validate. So this would be challenging for us to validate our model.</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Photo reference: </a:t>
            </a:r>
            <a:r>
              <a:rPr lang="en" u="sng">
                <a:solidFill>
                  <a:schemeClr val="hlink"/>
                </a:solidFill>
                <a:hlinkClick r:id="rId2"/>
              </a:rPr>
              <a:t>https://www.kaggle.com/trungthanhnguyen0502/jigsaw-puzzle-restore-original-full-size-image</a:t>
            </a:r>
            <a:endParaRPr sz="1050">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d566dc8a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d566dc8a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ebafd09a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ebafd09a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200"/>
              </a:spcBef>
              <a:spcAft>
                <a:spcPts val="0"/>
              </a:spcAft>
              <a:buSzPts val="1050"/>
              <a:buAutoNum type="arabicPeriod"/>
            </a:pPr>
            <a:r>
              <a:rPr lang="en" sz="1050"/>
              <a:t>Images are taken at different zoom levels. Crop and resize data augmentations to be used for model training.</a:t>
            </a:r>
            <a:endParaRPr sz="1050"/>
          </a:p>
          <a:p>
            <a:pPr indent="-295275" lvl="0" marL="457200" rtl="0" algn="l">
              <a:lnSpc>
                <a:spcPct val="115000"/>
              </a:lnSpc>
              <a:spcBef>
                <a:spcPts val="0"/>
              </a:spcBef>
              <a:spcAft>
                <a:spcPts val="0"/>
              </a:spcAft>
              <a:buSzPts val="1050"/>
              <a:buAutoNum type="arabicPeriod"/>
            </a:pPr>
            <a:r>
              <a:rPr lang="en" sz="1050"/>
              <a:t>Images are taken at various lighting conditions. Special filters should be used to address that.</a:t>
            </a:r>
            <a:endParaRPr sz="1050"/>
          </a:p>
          <a:p>
            <a:pPr indent="-295275" lvl="0" marL="457200" rtl="0" algn="l">
              <a:lnSpc>
                <a:spcPct val="115000"/>
              </a:lnSpc>
              <a:spcBef>
                <a:spcPts val="0"/>
              </a:spcBef>
              <a:spcAft>
                <a:spcPts val="0"/>
              </a:spcAft>
              <a:buSzPts val="1050"/>
              <a:buAutoNum type="arabicPeriod"/>
            </a:pPr>
            <a:r>
              <a:rPr lang="en" sz="1050"/>
              <a:t>Bounding boxes are messy!</a:t>
            </a:r>
            <a:endParaRPr sz="1050"/>
          </a:p>
          <a:p>
            <a:pPr indent="-295275" lvl="1" marL="914400" rtl="0" algn="l">
              <a:lnSpc>
                <a:spcPct val="115000"/>
              </a:lnSpc>
              <a:spcBef>
                <a:spcPts val="0"/>
              </a:spcBef>
              <a:spcAft>
                <a:spcPts val="0"/>
              </a:spcAft>
              <a:buSzPts val="1050"/>
              <a:buChar char="○"/>
            </a:pPr>
            <a:r>
              <a:rPr lang="en" sz="1050"/>
              <a:t>Giant bounding boxes should be filtered out by area and removed before model training.</a:t>
            </a:r>
            <a:endParaRPr sz="1050"/>
          </a:p>
          <a:p>
            <a:pPr indent="-295275" lvl="1" marL="914400" rtl="0" algn="l">
              <a:lnSpc>
                <a:spcPct val="115000"/>
              </a:lnSpc>
              <a:spcBef>
                <a:spcPts val="0"/>
              </a:spcBef>
              <a:spcAft>
                <a:spcPts val="0"/>
              </a:spcAft>
              <a:buSzPts val="1050"/>
              <a:buChar char="○"/>
            </a:pPr>
            <a:r>
              <a:rPr lang="en" sz="1050"/>
              <a:t>Micro bounding boxes. These can stay. They won't have much effect on the IOU metric.</a:t>
            </a:r>
            <a:endParaRPr sz="1050"/>
          </a:p>
          <a:p>
            <a:pPr indent="-295275" lvl="1" marL="914400" rtl="0" algn="l">
              <a:lnSpc>
                <a:spcPct val="115000"/>
              </a:lnSpc>
              <a:spcBef>
                <a:spcPts val="0"/>
              </a:spcBef>
              <a:spcAft>
                <a:spcPts val="0"/>
              </a:spcAft>
              <a:buSzPts val="1050"/>
              <a:buChar char="○"/>
            </a:pPr>
            <a:r>
              <a:rPr lang="en" sz="1050"/>
              <a:t>Some spikes are not surrounded by a bounding box (missing bounding boxes).</a:t>
            </a:r>
            <a:endParaRPr sz="1050"/>
          </a:p>
          <a:p>
            <a:pPr indent="0" lvl="0" marL="0" rtl="0" algn="l">
              <a:spcBef>
                <a:spcPts val="18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d566dc8a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d566dc8a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200"/>
              </a:spcBef>
              <a:spcAft>
                <a:spcPts val="0"/>
              </a:spcAft>
              <a:buSzPts val="1050"/>
              <a:buAutoNum type="arabicPeriod"/>
            </a:pPr>
            <a:r>
              <a:rPr lang="en" sz="1050"/>
              <a:t>Images are taken at different zoom levels. Crop and resize data augmentations to be used for model training.</a:t>
            </a:r>
            <a:endParaRPr sz="1050"/>
          </a:p>
          <a:p>
            <a:pPr indent="-295275" lvl="0" marL="457200" rtl="0" algn="l">
              <a:lnSpc>
                <a:spcPct val="115000"/>
              </a:lnSpc>
              <a:spcBef>
                <a:spcPts val="0"/>
              </a:spcBef>
              <a:spcAft>
                <a:spcPts val="0"/>
              </a:spcAft>
              <a:buSzPts val="1050"/>
              <a:buAutoNum type="arabicPeriod"/>
            </a:pPr>
            <a:r>
              <a:rPr lang="en" sz="1050"/>
              <a:t>Images are taken at various lighting conditions. Special filters should be used to address that.</a:t>
            </a:r>
            <a:endParaRPr sz="1050"/>
          </a:p>
          <a:p>
            <a:pPr indent="-295275" lvl="0" marL="457200" rtl="0" algn="l">
              <a:lnSpc>
                <a:spcPct val="115000"/>
              </a:lnSpc>
              <a:spcBef>
                <a:spcPts val="0"/>
              </a:spcBef>
              <a:spcAft>
                <a:spcPts val="0"/>
              </a:spcAft>
              <a:buSzPts val="1050"/>
              <a:buAutoNum type="arabicPeriod"/>
            </a:pPr>
            <a:r>
              <a:rPr lang="en" sz="1050"/>
              <a:t>Bounding boxes are messy!</a:t>
            </a:r>
            <a:endParaRPr sz="1050"/>
          </a:p>
          <a:p>
            <a:pPr indent="-295275" lvl="1" marL="914400" rtl="0" algn="l">
              <a:lnSpc>
                <a:spcPct val="115000"/>
              </a:lnSpc>
              <a:spcBef>
                <a:spcPts val="0"/>
              </a:spcBef>
              <a:spcAft>
                <a:spcPts val="0"/>
              </a:spcAft>
              <a:buSzPts val="1050"/>
              <a:buChar char="○"/>
            </a:pPr>
            <a:r>
              <a:rPr lang="en" sz="1050"/>
              <a:t>Giant bounding boxes should be filtered out by area and removed before model training.</a:t>
            </a:r>
            <a:endParaRPr sz="1050"/>
          </a:p>
          <a:p>
            <a:pPr indent="-295275" lvl="1" marL="914400" rtl="0" algn="l">
              <a:lnSpc>
                <a:spcPct val="115000"/>
              </a:lnSpc>
              <a:spcBef>
                <a:spcPts val="0"/>
              </a:spcBef>
              <a:spcAft>
                <a:spcPts val="0"/>
              </a:spcAft>
              <a:buSzPts val="1050"/>
              <a:buChar char="○"/>
            </a:pPr>
            <a:r>
              <a:rPr lang="en" sz="1050"/>
              <a:t>Micro bounding boxes. These can stay. They won't have much effect on the IOU metric.</a:t>
            </a:r>
            <a:endParaRPr sz="1050"/>
          </a:p>
          <a:p>
            <a:pPr indent="-295275" lvl="1" marL="914400" rtl="0" algn="l">
              <a:lnSpc>
                <a:spcPct val="115000"/>
              </a:lnSpc>
              <a:spcBef>
                <a:spcPts val="0"/>
              </a:spcBef>
              <a:spcAft>
                <a:spcPts val="0"/>
              </a:spcAft>
              <a:buSzPts val="1050"/>
              <a:buChar char="○"/>
            </a:pPr>
            <a:r>
              <a:rPr lang="en" sz="1050"/>
              <a:t>Some spikes are not surrounded by a bounding box (missing bounding boxes).</a:t>
            </a:r>
            <a:endParaRPr sz="1050"/>
          </a:p>
          <a:p>
            <a:pPr indent="0" lvl="0" marL="0" rtl="0" algn="l">
              <a:spcBef>
                <a:spcPts val="18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d566dc8a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d566dc8a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cxnSp>
        <p:nvCxnSpPr>
          <p:cNvPr id="87" name="Google Shape;87;p1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88" name="Google Shape;88;p1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89" name="Google Shape;89;p14"/>
          <p:cNvGrpSpPr/>
          <p:nvPr/>
        </p:nvGrpSpPr>
        <p:grpSpPr>
          <a:xfrm>
            <a:off x="1004144" y="1022025"/>
            <a:ext cx="7136668" cy="152400"/>
            <a:chOff x="1346429" y="1011300"/>
            <a:chExt cx="6452100" cy="152400"/>
          </a:xfrm>
        </p:grpSpPr>
        <p:cxnSp>
          <p:nvCxnSpPr>
            <p:cNvPr id="90" name="Google Shape;90;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91" name="Google Shape;91;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92" name="Google Shape;92;p14"/>
          <p:cNvGrpSpPr/>
          <p:nvPr/>
        </p:nvGrpSpPr>
        <p:grpSpPr>
          <a:xfrm>
            <a:off x="1004151" y="3969100"/>
            <a:ext cx="7136668" cy="152400"/>
            <a:chOff x="1346435" y="3969088"/>
            <a:chExt cx="6452100" cy="152400"/>
          </a:xfrm>
        </p:grpSpPr>
        <p:cxnSp>
          <p:nvCxnSpPr>
            <p:cNvPr id="93" name="Google Shape;93;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94" name="Google Shape;94;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95" name="Google Shape;95;p14"/>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96" name="Google Shape;96;p14"/>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97" name="Google Shape;9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101" name="Google Shape;10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1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5" name="Google Shape;105;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 name="Google Shape;10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9" name="Google Shape;109;p17"/>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17"/>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1" name="Google Shape;11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4" name="Google Shape;11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7" name="Google Shape;117;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Google Shape;11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119" name="Shape 119"/>
        <p:cNvGrpSpPr/>
        <p:nvPr/>
      </p:nvGrpSpPr>
      <p:grpSpPr>
        <a:xfrm>
          <a:off x="0" y="0"/>
          <a:ext cx="0" cy="0"/>
          <a:chOff x="0" y="0"/>
          <a:chExt cx="0" cy="0"/>
        </a:xfrm>
      </p:grpSpPr>
      <p:sp>
        <p:nvSpPr>
          <p:cNvPr id="120" name="Google Shape;120;p20"/>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sp>
        <p:nvSpPr>
          <p:cNvPr id="123" name="Google Shape;123;p21"/>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25" name="Google Shape;125;p21"/>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6" name="Google Shape;126;p21"/>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7" name="Google Shape;127;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28" name="Google Shape;12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22"/>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 name="Shape 132"/>
        <p:cNvGrpSpPr/>
        <p:nvPr/>
      </p:nvGrpSpPr>
      <p:grpSpPr>
        <a:xfrm>
          <a:off x="0" y="0"/>
          <a:ext cx="0" cy="0"/>
          <a:chOff x="0" y="0"/>
          <a:chExt cx="0" cy="0"/>
        </a:xfrm>
      </p:grpSpPr>
      <p:sp>
        <p:nvSpPr>
          <p:cNvPr id="133" name="Google Shape;133;p23"/>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135" name="Google Shape;135;p23"/>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84" name="Google Shape;84;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5" name="Google Shape;8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Global Wheat Detection</a:t>
            </a:r>
            <a:endParaRPr/>
          </a:p>
        </p:txBody>
      </p:sp>
      <p:sp>
        <p:nvSpPr>
          <p:cNvPr id="144" name="Google Shape;144;p2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Jeya Seenivasagam, Jade Chia-Chun Hou, Brian Schoenleber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 Model &amp; Library</a:t>
            </a:r>
            <a:endParaRPr/>
          </a:p>
        </p:txBody>
      </p:sp>
      <p:sp>
        <p:nvSpPr>
          <p:cNvPr id="214" name="Google Shape;214;p34"/>
          <p:cNvSpPr txBox="1"/>
          <p:nvPr>
            <p:ph idx="1" type="body"/>
          </p:nvPr>
        </p:nvSpPr>
        <p:spPr>
          <a:xfrm>
            <a:off x="729450" y="2078875"/>
            <a:ext cx="7966800" cy="28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62626"/>
                </a:solidFill>
                <a:highlight>
                  <a:srgbClr val="FFFFFF"/>
                </a:highlight>
                <a:latin typeface="Arial"/>
                <a:ea typeface="Arial"/>
                <a:cs typeface="Arial"/>
                <a:sym typeface="Arial"/>
              </a:rPr>
              <a:t>Faster R-CNN model with a ResNet-50-FPN backbone - pre-trained on COCO train2017</a:t>
            </a:r>
            <a:endParaRPr sz="1200">
              <a:solidFill>
                <a:srgbClr val="262626"/>
              </a:solidFill>
              <a:highlight>
                <a:srgbClr val="FFFFFF"/>
              </a:highlight>
              <a:latin typeface="Arial"/>
              <a:ea typeface="Arial"/>
              <a:cs typeface="Arial"/>
              <a:sym typeface="Arial"/>
            </a:endParaRPr>
          </a:p>
          <a:p>
            <a:pPr indent="0" lvl="0" marL="0" rtl="0" algn="l">
              <a:spcBef>
                <a:spcPts val="1600"/>
              </a:spcBef>
              <a:spcAft>
                <a:spcPts val="0"/>
              </a:spcAft>
              <a:buNone/>
            </a:pPr>
            <a:r>
              <a:rPr b="1" lang="en" sz="1150">
                <a:solidFill>
                  <a:srgbClr val="A64D79"/>
                </a:solidFill>
                <a:highlight>
                  <a:srgbClr val="FFFFFF"/>
                </a:highlight>
                <a:latin typeface="Courier New"/>
                <a:ea typeface="Courier New"/>
                <a:cs typeface="Courier New"/>
                <a:sym typeface="Courier New"/>
              </a:rPr>
              <a:t>torchvision.models.detection.fasterrcnn_resnet50_fpn(pretrained=True)</a:t>
            </a:r>
            <a:endParaRPr b="1">
              <a:solidFill>
                <a:srgbClr val="A64D79"/>
              </a:solidFill>
              <a:latin typeface="Courier New"/>
              <a:ea typeface="Courier New"/>
              <a:cs typeface="Courier New"/>
              <a:sym typeface="Courier New"/>
            </a:endParaRPr>
          </a:p>
          <a:p>
            <a:pPr indent="0" lvl="0" marL="0" rtl="0" algn="l">
              <a:spcBef>
                <a:spcPts val="1600"/>
              </a:spcBef>
              <a:spcAft>
                <a:spcPts val="0"/>
              </a:spcAft>
              <a:buNone/>
            </a:pPr>
            <a:r>
              <a:rPr b="1" lang="en"/>
              <a:t>Hyper-parameters</a:t>
            </a:r>
            <a:endParaRPr b="1"/>
          </a:p>
          <a:p>
            <a:pPr indent="0" lvl="0" marL="457200" rtl="0" algn="l">
              <a:lnSpc>
                <a:spcPct val="100000"/>
              </a:lnSpc>
              <a:spcBef>
                <a:spcPts val="1600"/>
              </a:spcBef>
              <a:spcAft>
                <a:spcPts val="0"/>
              </a:spcAft>
              <a:buNone/>
            </a:pPr>
            <a:r>
              <a:rPr b="1" lang="en" sz="1200">
                <a:latin typeface="Arial"/>
                <a:ea typeface="Arial"/>
                <a:cs typeface="Arial"/>
                <a:sym typeface="Arial"/>
              </a:rPr>
              <a:t>Epoch</a:t>
            </a:r>
            <a:r>
              <a:rPr lang="en" sz="1200">
                <a:latin typeface="Arial"/>
                <a:ea typeface="Arial"/>
                <a:cs typeface="Arial"/>
                <a:sym typeface="Arial"/>
              </a:rPr>
              <a:t> : 1, 10, 20, 60</a:t>
            </a:r>
            <a:endParaRPr sz="1200">
              <a:latin typeface="Arial"/>
              <a:ea typeface="Arial"/>
              <a:cs typeface="Arial"/>
              <a:sym typeface="Arial"/>
            </a:endParaRPr>
          </a:p>
          <a:p>
            <a:pPr indent="0" lvl="0" marL="457200" rtl="0" algn="l">
              <a:lnSpc>
                <a:spcPct val="100000"/>
              </a:lnSpc>
              <a:spcBef>
                <a:spcPts val="1600"/>
              </a:spcBef>
              <a:spcAft>
                <a:spcPts val="0"/>
              </a:spcAft>
              <a:buNone/>
            </a:pPr>
            <a:r>
              <a:rPr b="1" lang="en" sz="1200">
                <a:latin typeface="Arial"/>
                <a:ea typeface="Arial"/>
                <a:cs typeface="Arial"/>
                <a:sym typeface="Arial"/>
              </a:rPr>
              <a:t>Learning Rate</a:t>
            </a:r>
            <a:r>
              <a:rPr lang="en" sz="1200">
                <a:latin typeface="Arial"/>
                <a:ea typeface="Arial"/>
                <a:cs typeface="Arial"/>
                <a:sym typeface="Arial"/>
              </a:rPr>
              <a:t>: 0.001, 0.005</a:t>
            </a:r>
            <a:endParaRPr sz="1200">
              <a:latin typeface="Arial"/>
              <a:ea typeface="Arial"/>
              <a:cs typeface="Arial"/>
              <a:sym typeface="Arial"/>
            </a:endParaRPr>
          </a:p>
          <a:p>
            <a:pPr indent="0" lvl="0" marL="457200" rtl="0" algn="l">
              <a:lnSpc>
                <a:spcPct val="100000"/>
              </a:lnSpc>
              <a:spcBef>
                <a:spcPts val="1600"/>
              </a:spcBef>
              <a:spcAft>
                <a:spcPts val="0"/>
              </a:spcAft>
              <a:buNone/>
            </a:pPr>
            <a:r>
              <a:rPr b="1" lang="en" sz="1200">
                <a:latin typeface="Arial"/>
                <a:ea typeface="Arial"/>
                <a:cs typeface="Arial"/>
                <a:sym typeface="Arial"/>
              </a:rPr>
              <a:t>Momentum</a:t>
            </a:r>
            <a:r>
              <a:rPr lang="en" sz="1200">
                <a:latin typeface="Arial"/>
                <a:ea typeface="Arial"/>
                <a:cs typeface="Arial"/>
                <a:sym typeface="Arial"/>
              </a:rPr>
              <a:t>: 0.8, 0.9</a:t>
            </a:r>
            <a:endParaRPr sz="1200">
              <a:latin typeface="Arial"/>
              <a:ea typeface="Arial"/>
              <a:cs typeface="Arial"/>
              <a:sym typeface="Arial"/>
            </a:endParaRPr>
          </a:p>
          <a:p>
            <a:pPr indent="0" lvl="0" marL="457200" rtl="0" algn="l">
              <a:lnSpc>
                <a:spcPct val="100000"/>
              </a:lnSpc>
              <a:spcBef>
                <a:spcPts val="1600"/>
              </a:spcBef>
              <a:spcAft>
                <a:spcPts val="0"/>
              </a:spcAft>
              <a:buNone/>
            </a:pPr>
            <a:r>
              <a:rPr b="1" lang="en" sz="1200">
                <a:latin typeface="Arial"/>
                <a:ea typeface="Arial"/>
                <a:cs typeface="Arial"/>
                <a:sym typeface="Arial"/>
              </a:rPr>
              <a:t>Weight Decay</a:t>
            </a:r>
            <a:r>
              <a:rPr lang="en" sz="1200">
                <a:latin typeface="Arial"/>
                <a:ea typeface="Arial"/>
                <a:cs typeface="Arial"/>
                <a:sym typeface="Arial"/>
              </a:rPr>
              <a:t>: 0.0005, 0.005</a:t>
            </a:r>
            <a:endParaRPr sz="1200">
              <a:latin typeface="Arial"/>
              <a:ea typeface="Arial"/>
              <a:cs typeface="Arial"/>
              <a:sym typeface="Arial"/>
            </a:endParaRPr>
          </a:p>
          <a:p>
            <a:pPr indent="0" lvl="0" marL="457200" rtl="0" algn="l">
              <a:spcBef>
                <a:spcPts val="1600"/>
              </a:spcBef>
              <a:spcAft>
                <a:spcPts val="1600"/>
              </a:spcAft>
              <a:buNone/>
            </a:pPr>
            <a:r>
              <a:t/>
            </a:r>
            <a:endParaRPr/>
          </a:p>
        </p:txBody>
      </p:sp>
      <p:pic>
        <p:nvPicPr>
          <p:cNvPr id="215" name="Google Shape;215;p34"/>
          <p:cNvPicPr preferRelativeResize="0"/>
          <p:nvPr/>
        </p:nvPicPr>
        <p:blipFill>
          <a:blip r:embed="rId3">
            <a:alphaModFix/>
          </a:blip>
          <a:stretch>
            <a:fillRect/>
          </a:stretch>
        </p:blipFill>
        <p:spPr>
          <a:xfrm>
            <a:off x="6830338" y="3000363"/>
            <a:ext cx="2143125" cy="214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799375" y="1021300"/>
            <a:ext cx="3690000" cy="13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V100 </a:t>
            </a:r>
            <a:r>
              <a:rPr lang="en"/>
              <a:t>Runtime Metrics</a:t>
            </a:r>
            <a:endParaRPr/>
          </a:p>
        </p:txBody>
      </p:sp>
      <p:pic>
        <p:nvPicPr>
          <p:cNvPr id="221" name="Google Shape;221;p35"/>
          <p:cNvPicPr preferRelativeResize="0"/>
          <p:nvPr/>
        </p:nvPicPr>
        <p:blipFill>
          <a:blip r:embed="rId3">
            <a:alphaModFix/>
          </a:blip>
          <a:stretch>
            <a:fillRect/>
          </a:stretch>
        </p:blipFill>
        <p:spPr>
          <a:xfrm>
            <a:off x="5399500" y="550350"/>
            <a:ext cx="2857500" cy="1600200"/>
          </a:xfrm>
          <a:prstGeom prst="rect">
            <a:avLst/>
          </a:prstGeom>
          <a:noFill/>
          <a:ln>
            <a:noFill/>
          </a:ln>
        </p:spPr>
      </p:pic>
      <p:pic>
        <p:nvPicPr>
          <p:cNvPr id="222" name="Google Shape;222;p35"/>
          <p:cNvPicPr preferRelativeResize="0"/>
          <p:nvPr/>
        </p:nvPicPr>
        <p:blipFill>
          <a:blip r:embed="rId4">
            <a:alphaModFix/>
          </a:blip>
          <a:stretch>
            <a:fillRect/>
          </a:stretch>
        </p:blipFill>
        <p:spPr>
          <a:xfrm>
            <a:off x="5226525" y="2150548"/>
            <a:ext cx="3030475" cy="2198575"/>
          </a:xfrm>
          <a:prstGeom prst="rect">
            <a:avLst/>
          </a:prstGeom>
          <a:noFill/>
          <a:ln>
            <a:noFill/>
          </a:ln>
        </p:spPr>
      </p:pic>
      <p:pic>
        <p:nvPicPr>
          <p:cNvPr id="223" name="Google Shape;223;p35"/>
          <p:cNvPicPr preferRelativeResize="0"/>
          <p:nvPr/>
        </p:nvPicPr>
        <p:blipFill>
          <a:blip r:embed="rId5">
            <a:alphaModFix/>
          </a:blip>
          <a:stretch>
            <a:fillRect/>
          </a:stretch>
        </p:blipFill>
        <p:spPr>
          <a:xfrm>
            <a:off x="974975" y="2450663"/>
            <a:ext cx="2611226" cy="20917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nvSpPr>
        <p:spPr>
          <a:xfrm>
            <a:off x="1311450" y="124950"/>
            <a:ext cx="2071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Train time (seconds)</a:t>
            </a:r>
            <a:endParaRPr>
              <a:latin typeface="Lato"/>
              <a:ea typeface="Lato"/>
              <a:cs typeface="Lato"/>
              <a:sym typeface="Lato"/>
            </a:endParaRPr>
          </a:p>
        </p:txBody>
      </p:sp>
      <p:sp>
        <p:nvSpPr>
          <p:cNvPr id="229" name="Google Shape;229;p36"/>
          <p:cNvSpPr txBox="1"/>
          <p:nvPr/>
        </p:nvSpPr>
        <p:spPr>
          <a:xfrm>
            <a:off x="6071925" y="124938"/>
            <a:ext cx="2071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Test</a:t>
            </a:r>
            <a:r>
              <a:rPr lang="en">
                <a:latin typeface="Lato"/>
                <a:ea typeface="Lato"/>
                <a:cs typeface="Lato"/>
                <a:sym typeface="Lato"/>
              </a:rPr>
              <a:t> time (seconds)</a:t>
            </a:r>
            <a:endParaRPr>
              <a:latin typeface="Lato"/>
              <a:ea typeface="Lato"/>
              <a:cs typeface="Lato"/>
              <a:sym typeface="Lato"/>
            </a:endParaRPr>
          </a:p>
        </p:txBody>
      </p:sp>
      <p:pic>
        <p:nvPicPr>
          <p:cNvPr id="230" name="Google Shape;230;p36"/>
          <p:cNvPicPr preferRelativeResize="0"/>
          <p:nvPr/>
        </p:nvPicPr>
        <p:blipFill>
          <a:blip r:embed="rId3">
            <a:alphaModFix/>
          </a:blip>
          <a:stretch>
            <a:fillRect/>
          </a:stretch>
        </p:blipFill>
        <p:spPr>
          <a:xfrm>
            <a:off x="178225" y="507750"/>
            <a:ext cx="4207276" cy="4444251"/>
          </a:xfrm>
          <a:prstGeom prst="rect">
            <a:avLst/>
          </a:prstGeom>
          <a:noFill/>
          <a:ln>
            <a:noFill/>
          </a:ln>
        </p:spPr>
      </p:pic>
      <p:pic>
        <p:nvPicPr>
          <p:cNvPr id="231" name="Google Shape;231;p36"/>
          <p:cNvPicPr preferRelativeResize="0"/>
          <p:nvPr/>
        </p:nvPicPr>
        <p:blipFill>
          <a:blip r:embed="rId4">
            <a:alphaModFix/>
          </a:blip>
          <a:stretch>
            <a:fillRect/>
          </a:stretch>
        </p:blipFill>
        <p:spPr>
          <a:xfrm>
            <a:off x="4626425" y="507750"/>
            <a:ext cx="4303025" cy="4408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nvSpPr>
        <p:spPr>
          <a:xfrm>
            <a:off x="1593000" y="124950"/>
            <a:ext cx="2071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Train loss</a:t>
            </a:r>
            <a:endParaRPr>
              <a:latin typeface="Lato"/>
              <a:ea typeface="Lato"/>
              <a:cs typeface="Lato"/>
              <a:sym typeface="Lato"/>
            </a:endParaRPr>
          </a:p>
        </p:txBody>
      </p:sp>
      <p:sp>
        <p:nvSpPr>
          <p:cNvPr id="237" name="Google Shape;237;p37"/>
          <p:cNvSpPr txBox="1"/>
          <p:nvPr/>
        </p:nvSpPr>
        <p:spPr>
          <a:xfrm>
            <a:off x="6180200" y="124938"/>
            <a:ext cx="2071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8" name="Google Shape;238;p37"/>
          <p:cNvSpPr txBox="1"/>
          <p:nvPr/>
        </p:nvSpPr>
        <p:spPr>
          <a:xfrm>
            <a:off x="6381213" y="124950"/>
            <a:ext cx="20712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Test</a:t>
            </a:r>
            <a:r>
              <a:rPr lang="en">
                <a:latin typeface="Lato"/>
                <a:ea typeface="Lato"/>
                <a:cs typeface="Lato"/>
                <a:sym typeface="Lato"/>
              </a:rPr>
              <a:t> IOU</a:t>
            </a:r>
            <a:endParaRPr>
              <a:latin typeface="Lato"/>
              <a:ea typeface="Lato"/>
              <a:cs typeface="Lato"/>
              <a:sym typeface="Lato"/>
            </a:endParaRPr>
          </a:p>
        </p:txBody>
      </p:sp>
      <p:pic>
        <p:nvPicPr>
          <p:cNvPr id="239" name="Google Shape;239;p37"/>
          <p:cNvPicPr preferRelativeResize="0"/>
          <p:nvPr/>
        </p:nvPicPr>
        <p:blipFill>
          <a:blip r:embed="rId3">
            <a:alphaModFix/>
          </a:blip>
          <a:stretch>
            <a:fillRect/>
          </a:stretch>
        </p:blipFill>
        <p:spPr>
          <a:xfrm>
            <a:off x="87425" y="584350"/>
            <a:ext cx="4321626" cy="4331750"/>
          </a:xfrm>
          <a:prstGeom prst="rect">
            <a:avLst/>
          </a:prstGeom>
          <a:noFill/>
          <a:ln>
            <a:noFill/>
          </a:ln>
        </p:spPr>
      </p:pic>
      <p:pic>
        <p:nvPicPr>
          <p:cNvPr id="240" name="Google Shape;240;p37"/>
          <p:cNvPicPr preferRelativeResize="0"/>
          <p:nvPr/>
        </p:nvPicPr>
        <p:blipFill>
          <a:blip r:embed="rId4">
            <a:alphaModFix/>
          </a:blip>
          <a:stretch>
            <a:fillRect/>
          </a:stretch>
        </p:blipFill>
        <p:spPr>
          <a:xfrm>
            <a:off x="4561450" y="660153"/>
            <a:ext cx="4430149" cy="4255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95750" y="1031225"/>
            <a:ext cx="3690000" cy="13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V100 Runtime Metrics</a:t>
            </a:r>
            <a:endParaRPr/>
          </a:p>
        </p:txBody>
      </p:sp>
      <p:pic>
        <p:nvPicPr>
          <p:cNvPr id="246" name="Google Shape;246;p38"/>
          <p:cNvPicPr preferRelativeResize="0"/>
          <p:nvPr/>
        </p:nvPicPr>
        <p:blipFill>
          <a:blip r:embed="rId3">
            <a:alphaModFix/>
          </a:blip>
          <a:stretch>
            <a:fillRect/>
          </a:stretch>
        </p:blipFill>
        <p:spPr>
          <a:xfrm>
            <a:off x="6231975" y="3543300"/>
            <a:ext cx="2857500" cy="1600200"/>
          </a:xfrm>
          <a:prstGeom prst="rect">
            <a:avLst/>
          </a:prstGeom>
          <a:noFill/>
          <a:ln>
            <a:noFill/>
          </a:ln>
        </p:spPr>
      </p:pic>
      <p:pic>
        <p:nvPicPr>
          <p:cNvPr id="247" name="Google Shape;247;p38"/>
          <p:cNvPicPr preferRelativeResize="0"/>
          <p:nvPr/>
        </p:nvPicPr>
        <p:blipFill>
          <a:blip r:embed="rId4">
            <a:alphaModFix/>
          </a:blip>
          <a:stretch>
            <a:fillRect/>
          </a:stretch>
        </p:blipFill>
        <p:spPr>
          <a:xfrm>
            <a:off x="0" y="2996375"/>
            <a:ext cx="2995975" cy="2147125"/>
          </a:xfrm>
          <a:prstGeom prst="rect">
            <a:avLst/>
          </a:prstGeom>
          <a:noFill/>
          <a:ln>
            <a:noFill/>
          </a:ln>
        </p:spPr>
      </p:pic>
      <p:pic>
        <p:nvPicPr>
          <p:cNvPr id="248" name="Google Shape;248;p38"/>
          <p:cNvPicPr preferRelativeResize="0"/>
          <p:nvPr/>
        </p:nvPicPr>
        <p:blipFill>
          <a:blip r:embed="rId5">
            <a:alphaModFix/>
          </a:blip>
          <a:stretch>
            <a:fillRect/>
          </a:stretch>
        </p:blipFill>
        <p:spPr>
          <a:xfrm>
            <a:off x="2510822" y="3131700"/>
            <a:ext cx="3081000" cy="1928775"/>
          </a:xfrm>
          <a:prstGeom prst="rect">
            <a:avLst/>
          </a:prstGeom>
          <a:noFill/>
          <a:ln>
            <a:noFill/>
          </a:ln>
        </p:spPr>
      </p:pic>
      <p:pic>
        <p:nvPicPr>
          <p:cNvPr id="249" name="Google Shape;249;p38"/>
          <p:cNvPicPr preferRelativeResize="0"/>
          <p:nvPr/>
        </p:nvPicPr>
        <p:blipFill>
          <a:blip r:embed="rId6">
            <a:alphaModFix/>
          </a:blip>
          <a:stretch>
            <a:fillRect/>
          </a:stretch>
        </p:blipFill>
        <p:spPr>
          <a:xfrm>
            <a:off x="3825425" y="491000"/>
            <a:ext cx="5318574" cy="2421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2702175" y="17943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255" name="Google Shape;255;p39"/>
          <p:cNvSpPr txBox="1"/>
          <p:nvPr>
            <p:ph idx="1" type="body"/>
          </p:nvPr>
        </p:nvSpPr>
        <p:spPr>
          <a:xfrm>
            <a:off x="2653750" y="2415050"/>
            <a:ext cx="3300900" cy="159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Using Albumentation</a:t>
            </a:r>
            <a:endParaRPr/>
          </a:p>
        </p:txBody>
      </p:sp>
      <p:pic>
        <p:nvPicPr>
          <p:cNvPr id="256" name="Google Shape;256;p39"/>
          <p:cNvPicPr preferRelativeResize="0"/>
          <p:nvPr/>
        </p:nvPicPr>
        <p:blipFill>
          <a:blip r:embed="rId3">
            <a:alphaModFix/>
          </a:blip>
          <a:stretch>
            <a:fillRect/>
          </a:stretch>
        </p:blipFill>
        <p:spPr>
          <a:xfrm>
            <a:off x="5485650" y="3829150"/>
            <a:ext cx="3388675" cy="818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Augmentation functions</a:t>
            </a:r>
            <a:endParaRPr/>
          </a:p>
        </p:txBody>
      </p:sp>
      <p:sp>
        <p:nvSpPr>
          <p:cNvPr id="262" name="Google Shape;262;p40"/>
          <p:cNvSpPr txBox="1"/>
          <p:nvPr>
            <p:ph idx="1" type="body"/>
          </p:nvPr>
        </p:nvSpPr>
        <p:spPr>
          <a:xfrm>
            <a:off x="562175" y="2128925"/>
            <a:ext cx="5271300" cy="2261100"/>
          </a:xfrm>
          <a:prstGeom prst="rect">
            <a:avLst/>
          </a:prstGeom>
        </p:spPr>
        <p:txBody>
          <a:bodyPr anchorCtr="0" anchor="t" bIns="91425" lIns="91425" spcFirstLastPara="1" rIns="91425" wrap="square" tIns="91425">
            <a:noAutofit/>
          </a:bodyPr>
          <a:lstStyle/>
          <a:p>
            <a:pPr indent="0" lvl="0" marL="0" marR="76200" rtl="0" algn="l">
              <a:lnSpc>
                <a:spcPct val="150001"/>
              </a:lnSpc>
              <a:spcBef>
                <a:spcPts val="300"/>
              </a:spcBef>
              <a:spcAft>
                <a:spcPts val="0"/>
              </a:spcAft>
              <a:buNone/>
            </a:pPr>
            <a:r>
              <a:rPr b="1" lang="en">
                <a:latin typeface="Courier New"/>
                <a:ea typeface="Courier New"/>
                <a:cs typeface="Courier New"/>
                <a:sym typeface="Courier New"/>
              </a:rPr>
              <a:t>Any one of</a:t>
            </a:r>
            <a:endParaRPr b="1">
              <a:latin typeface="Courier New"/>
              <a:ea typeface="Courier New"/>
              <a:cs typeface="Courier New"/>
              <a:sym typeface="Courier New"/>
            </a:endParaRPr>
          </a:p>
          <a:p>
            <a:pPr indent="0" lvl="0" marL="0" marR="76200" rtl="0" algn="l">
              <a:lnSpc>
                <a:spcPct val="150001"/>
              </a:lnSpc>
              <a:spcBef>
                <a:spcPts val="30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457200" lvl="0" marL="0" marR="76200" rtl="0" algn="l">
              <a:lnSpc>
                <a:spcPct val="150001"/>
              </a:lnSpc>
              <a:spcBef>
                <a:spcPts val="300"/>
              </a:spcBef>
              <a:spcAft>
                <a:spcPts val="0"/>
              </a:spcAft>
              <a:buNone/>
            </a:pPr>
            <a:r>
              <a:rPr b="1" lang="en">
                <a:latin typeface="Courier New"/>
                <a:ea typeface="Courier New"/>
                <a:cs typeface="Courier New"/>
                <a:sym typeface="Courier New"/>
              </a:rPr>
              <a:t>Light (RandomBrightnessContrast,RandomGamma),</a:t>
            </a:r>
            <a:endParaRPr b="1">
              <a:latin typeface="Courier New"/>
              <a:ea typeface="Courier New"/>
              <a:cs typeface="Courier New"/>
              <a:sym typeface="Courier New"/>
            </a:endParaRPr>
          </a:p>
          <a:p>
            <a:pPr indent="457200" lvl="0" marL="0" marR="76200" rtl="0" algn="l">
              <a:lnSpc>
                <a:spcPct val="150001"/>
              </a:lnSpc>
              <a:spcBef>
                <a:spcPts val="300"/>
              </a:spcBef>
              <a:spcAft>
                <a:spcPts val="0"/>
              </a:spcAft>
              <a:buNone/>
            </a:pPr>
            <a:r>
              <a:rPr b="1" lang="en">
                <a:latin typeface="Courier New"/>
                <a:ea typeface="Courier New"/>
                <a:cs typeface="Courier New"/>
                <a:sym typeface="Courier New"/>
              </a:rPr>
              <a:t>Medium (HueSaturationValue),</a:t>
            </a:r>
            <a:endParaRPr b="1">
              <a:latin typeface="Courier New"/>
              <a:ea typeface="Courier New"/>
              <a:cs typeface="Courier New"/>
              <a:sym typeface="Courier New"/>
            </a:endParaRPr>
          </a:p>
          <a:p>
            <a:pPr indent="457200" lvl="0" marL="0" marR="76200" rtl="0" algn="l">
              <a:lnSpc>
                <a:spcPct val="150001"/>
              </a:lnSpc>
              <a:spcBef>
                <a:spcPts val="300"/>
              </a:spcBef>
              <a:spcAft>
                <a:spcPts val="0"/>
              </a:spcAft>
              <a:buNone/>
            </a:pPr>
            <a:r>
              <a:rPr b="1" lang="en">
                <a:latin typeface="Courier New"/>
                <a:ea typeface="Courier New"/>
                <a:cs typeface="Courier New"/>
                <a:sym typeface="Courier New"/>
              </a:rPr>
              <a:t>Shade (ChannelShuffle)</a:t>
            </a:r>
            <a:endParaRPr b="1">
              <a:latin typeface="Courier New"/>
              <a:ea typeface="Courier New"/>
              <a:cs typeface="Courier New"/>
              <a:sym typeface="Courier New"/>
            </a:endParaRPr>
          </a:p>
          <a:p>
            <a:pPr indent="0" lvl="0" marL="0" marR="76200" rtl="0" algn="l">
              <a:lnSpc>
                <a:spcPct val="150001"/>
              </a:lnSpc>
              <a:spcBef>
                <a:spcPts val="30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457200" rtl="0" algn="l">
              <a:spcBef>
                <a:spcPts val="300"/>
              </a:spcBef>
              <a:spcAft>
                <a:spcPts val="1600"/>
              </a:spcAft>
              <a:buNone/>
            </a:pPr>
            <a:r>
              <a:t/>
            </a:r>
            <a:endParaRPr b="1"/>
          </a:p>
        </p:txBody>
      </p:sp>
      <p:sp>
        <p:nvSpPr>
          <p:cNvPr id="263" name="Google Shape;263;p40"/>
          <p:cNvSpPr txBox="1"/>
          <p:nvPr>
            <p:ph idx="1" type="body"/>
          </p:nvPr>
        </p:nvSpPr>
        <p:spPr>
          <a:xfrm>
            <a:off x="6083725" y="2075700"/>
            <a:ext cx="2451000" cy="2261100"/>
          </a:xfrm>
          <a:prstGeom prst="rect">
            <a:avLst/>
          </a:prstGeom>
        </p:spPr>
        <p:txBody>
          <a:bodyPr anchorCtr="0" anchor="t" bIns="91425" lIns="91425" spcFirstLastPara="1" rIns="91425" wrap="square" tIns="91425">
            <a:noAutofit/>
          </a:bodyPr>
          <a:lstStyle/>
          <a:p>
            <a:pPr indent="0" lvl="0" marL="0" marR="76200" rtl="0" algn="l">
              <a:lnSpc>
                <a:spcPct val="150001"/>
              </a:lnSpc>
              <a:spcBef>
                <a:spcPts val="300"/>
              </a:spcBef>
              <a:spcAft>
                <a:spcPts val="0"/>
              </a:spcAft>
              <a:buNone/>
            </a:pPr>
            <a:r>
              <a:rPr b="1" lang="en">
                <a:latin typeface="Courier New"/>
                <a:ea typeface="Courier New"/>
                <a:cs typeface="Courier New"/>
                <a:sym typeface="Courier New"/>
              </a:rPr>
              <a:t>Any one of</a:t>
            </a:r>
            <a:endParaRPr b="1">
              <a:latin typeface="Courier New"/>
              <a:ea typeface="Courier New"/>
              <a:cs typeface="Courier New"/>
              <a:sym typeface="Courier New"/>
            </a:endParaRPr>
          </a:p>
          <a:p>
            <a:pPr indent="0" lvl="0" marL="0" marR="76200" rtl="0" algn="l">
              <a:lnSpc>
                <a:spcPct val="150001"/>
              </a:lnSpc>
              <a:spcBef>
                <a:spcPts val="30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marR="76200" rtl="0" algn="l">
              <a:lnSpc>
                <a:spcPct val="150001"/>
              </a:lnSpc>
              <a:spcBef>
                <a:spcPts val="300"/>
              </a:spcBef>
              <a:spcAft>
                <a:spcPts val="0"/>
              </a:spcAft>
              <a:buNone/>
            </a:pPr>
            <a:r>
              <a:rPr b="1" lang="en">
                <a:latin typeface="Courier New"/>
                <a:ea typeface="Courier New"/>
                <a:cs typeface="Courier New"/>
                <a:sym typeface="Courier New"/>
              </a:rPr>
              <a:t>	RandomRain,</a:t>
            </a:r>
            <a:endParaRPr b="1">
              <a:latin typeface="Courier New"/>
              <a:ea typeface="Courier New"/>
              <a:cs typeface="Courier New"/>
              <a:sym typeface="Courier New"/>
            </a:endParaRPr>
          </a:p>
          <a:p>
            <a:pPr indent="0" lvl="0" marL="0" marR="76200" rtl="0" algn="l">
              <a:lnSpc>
                <a:spcPct val="150001"/>
              </a:lnSpc>
              <a:spcBef>
                <a:spcPts val="300"/>
              </a:spcBef>
              <a:spcAft>
                <a:spcPts val="0"/>
              </a:spcAft>
              <a:buNone/>
            </a:pPr>
            <a:r>
              <a:rPr b="1" lang="en">
                <a:latin typeface="Courier New"/>
                <a:ea typeface="Courier New"/>
                <a:cs typeface="Courier New"/>
                <a:sym typeface="Courier New"/>
              </a:rPr>
              <a:t>	RandomSnow,</a:t>
            </a:r>
            <a:endParaRPr b="1">
              <a:latin typeface="Courier New"/>
              <a:ea typeface="Courier New"/>
              <a:cs typeface="Courier New"/>
              <a:sym typeface="Courier New"/>
            </a:endParaRPr>
          </a:p>
          <a:p>
            <a:pPr indent="0" lvl="0" marL="0" marR="76200" rtl="0" algn="l">
              <a:lnSpc>
                <a:spcPct val="150001"/>
              </a:lnSpc>
              <a:spcBef>
                <a:spcPts val="300"/>
              </a:spcBef>
              <a:spcAft>
                <a:spcPts val="0"/>
              </a:spcAft>
              <a:buNone/>
            </a:pPr>
            <a:r>
              <a:rPr b="1" lang="en">
                <a:latin typeface="Courier New"/>
                <a:ea typeface="Courier New"/>
                <a:cs typeface="Courier New"/>
                <a:sym typeface="Courier New"/>
              </a:rPr>
              <a:t>	RandomSunFlare,</a:t>
            </a:r>
            <a:endParaRPr b="1">
              <a:latin typeface="Courier New"/>
              <a:ea typeface="Courier New"/>
              <a:cs typeface="Courier New"/>
              <a:sym typeface="Courier New"/>
            </a:endParaRPr>
          </a:p>
          <a:p>
            <a:pPr indent="381000" lvl="0" marL="76200" marR="76200" rtl="0" algn="l">
              <a:lnSpc>
                <a:spcPct val="150001"/>
              </a:lnSpc>
              <a:spcBef>
                <a:spcPts val="300"/>
              </a:spcBef>
              <a:spcAft>
                <a:spcPts val="0"/>
              </a:spcAft>
              <a:buNone/>
            </a:pPr>
            <a:r>
              <a:rPr b="1" lang="en">
                <a:latin typeface="Courier New"/>
                <a:ea typeface="Courier New"/>
                <a:cs typeface="Courier New"/>
                <a:sym typeface="Courier New"/>
              </a:rPr>
              <a:t>RandomFog</a:t>
            </a:r>
            <a:endParaRPr b="1">
              <a:latin typeface="Courier New"/>
              <a:ea typeface="Courier New"/>
              <a:cs typeface="Courier New"/>
              <a:sym typeface="Courier New"/>
            </a:endParaRPr>
          </a:p>
          <a:p>
            <a:pPr indent="0" lvl="0" marL="0" marR="76200" rtl="0" algn="l">
              <a:lnSpc>
                <a:spcPct val="150001"/>
              </a:lnSpc>
              <a:spcBef>
                <a:spcPts val="300"/>
              </a:spcBef>
              <a:spcAft>
                <a:spcPts val="0"/>
              </a:spcAft>
              <a:buNone/>
            </a:pPr>
            <a:r>
              <a:rPr b="1" lang="en">
                <a:latin typeface="Courier New"/>
                <a:ea typeface="Courier New"/>
                <a:cs typeface="Courier New"/>
                <a:sym typeface="Courier New"/>
              </a:rPr>
              <a:t>]</a:t>
            </a:r>
            <a:endParaRPr b="1"/>
          </a:p>
          <a:p>
            <a:pPr indent="0" lvl="0" marL="457200" rtl="0" algn="l">
              <a:spcBef>
                <a:spcPts val="300"/>
              </a:spcBef>
              <a:spcAft>
                <a:spcPts val="1600"/>
              </a:spcAft>
              <a:buNone/>
            </a:pPr>
            <a:r>
              <a:t/>
            </a:r>
            <a:endParaRPr/>
          </a:p>
        </p:txBody>
      </p:sp>
      <p:sp>
        <p:nvSpPr>
          <p:cNvPr id="264" name="Google Shape;264;p40"/>
          <p:cNvSpPr txBox="1"/>
          <p:nvPr/>
        </p:nvSpPr>
        <p:spPr>
          <a:xfrm>
            <a:off x="5390875" y="3211600"/>
            <a:ext cx="631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ourier New"/>
                <a:ea typeface="Courier New"/>
                <a:cs typeface="Courier New"/>
                <a:sym typeface="Courier New"/>
              </a:rPr>
              <a:t>+</a:t>
            </a:r>
            <a:endParaRPr b="1" sz="2600">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1"/>
          <p:cNvPicPr preferRelativeResize="0"/>
          <p:nvPr/>
        </p:nvPicPr>
        <p:blipFill>
          <a:blip r:embed="rId3">
            <a:alphaModFix/>
          </a:blip>
          <a:stretch>
            <a:fillRect/>
          </a:stretch>
        </p:blipFill>
        <p:spPr>
          <a:xfrm>
            <a:off x="1183350" y="0"/>
            <a:ext cx="6593576"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Environments</a:t>
            </a:r>
            <a:endParaRPr/>
          </a:p>
        </p:txBody>
      </p:sp>
      <p:pic>
        <p:nvPicPr>
          <p:cNvPr id="275" name="Google Shape;275;p42"/>
          <p:cNvPicPr preferRelativeResize="0"/>
          <p:nvPr/>
        </p:nvPicPr>
        <p:blipFill>
          <a:blip r:embed="rId3">
            <a:alphaModFix/>
          </a:blip>
          <a:stretch>
            <a:fillRect/>
          </a:stretch>
        </p:blipFill>
        <p:spPr>
          <a:xfrm>
            <a:off x="420025" y="2202863"/>
            <a:ext cx="2611226" cy="2091715"/>
          </a:xfrm>
          <a:prstGeom prst="rect">
            <a:avLst/>
          </a:prstGeom>
          <a:noFill/>
          <a:ln>
            <a:noFill/>
          </a:ln>
        </p:spPr>
      </p:pic>
      <p:pic>
        <p:nvPicPr>
          <p:cNvPr id="276" name="Google Shape;276;p42"/>
          <p:cNvPicPr preferRelativeResize="0"/>
          <p:nvPr/>
        </p:nvPicPr>
        <p:blipFill>
          <a:blip r:embed="rId4">
            <a:alphaModFix/>
          </a:blip>
          <a:stretch>
            <a:fillRect/>
          </a:stretch>
        </p:blipFill>
        <p:spPr>
          <a:xfrm>
            <a:off x="6298762" y="1933975"/>
            <a:ext cx="2540437" cy="2540438"/>
          </a:xfrm>
          <a:prstGeom prst="rect">
            <a:avLst/>
          </a:prstGeom>
          <a:noFill/>
          <a:ln>
            <a:noFill/>
          </a:ln>
        </p:spPr>
      </p:pic>
      <p:pic>
        <p:nvPicPr>
          <p:cNvPr id="277" name="Google Shape;277;p42"/>
          <p:cNvPicPr preferRelativeResize="0"/>
          <p:nvPr/>
        </p:nvPicPr>
        <p:blipFill>
          <a:blip r:embed="rId5">
            <a:alphaModFix/>
          </a:blip>
          <a:stretch>
            <a:fillRect/>
          </a:stretch>
        </p:blipFill>
        <p:spPr>
          <a:xfrm>
            <a:off x="2781724" y="1781850"/>
            <a:ext cx="3930026" cy="2816575"/>
          </a:xfrm>
          <a:prstGeom prst="rect">
            <a:avLst/>
          </a:prstGeom>
          <a:noFill/>
          <a:ln>
            <a:noFill/>
          </a:ln>
        </p:spPr>
      </p:pic>
      <p:sp>
        <p:nvSpPr>
          <p:cNvPr id="278" name="Google Shape;278;p42"/>
          <p:cNvSpPr txBox="1"/>
          <p:nvPr/>
        </p:nvSpPr>
        <p:spPr>
          <a:xfrm>
            <a:off x="7502175" y="1119875"/>
            <a:ext cx="57084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79" name="Google Shape;279;p42"/>
          <p:cNvSpPr txBox="1"/>
          <p:nvPr/>
        </p:nvSpPr>
        <p:spPr>
          <a:xfrm>
            <a:off x="6880175" y="2992925"/>
            <a:ext cx="1377600" cy="10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700">
                <a:solidFill>
                  <a:srgbClr val="FF0000"/>
                </a:solidFill>
                <a:latin typeface="Lato"/>
                <a:ea typeface="Lato"/>
                <a:cs typeface="Lato"/>
                <a:sym typeface="Lato"/>
              </a:rPr>
              <a:t>X</a:t>
            </a:r>
            <a:endParaRPr b="1" sz="4700">
              <a:solidFill>
                <a:srgbClr val="FF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idx="1" type="body"/>
          </p:nvPr>
        </p:nvSpPr>
        <p:spPr>
          <a:xfrm>
            <a:off x="311700" y="377775"/>
            <a:ext cx="3999900" cy="4170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accent1"/>
                </a:solidFill>
                <a:latin typeface="PT Sans Narrow"/>
                <a:ea typeface="PT Sans Narrow"/>
                <a:cs typeface="PT Sans Narrow"/>
                <a:sym typeface="PT Sans Narrow"/>
              </a:rPr>
              <a:t>Problem</a:t>
            </a:r>
            <a:endParaRPr/>
          </a:p>
          <a:p>
            <a:pPr indent="0" lvl="0" marL="0" rtl="0" algn="ctr">
              <a:lnSpc>
                <a:spcPct val="150000"/>
              </a:lnSpc>
              <a:spcBef>
                <a:spcPts val="1600"/>
              </a:spcBef>
              <a:spcAft>
                <a:spcPts val="0"/>
              </a:spcAft>
              <a:buNone/>
            </a:pPr>
            <a:r>
              <a:rPr lang="en"/>
              <a:t>Measure important plant traits at key moments in their development</a:t>
            </a:r>
            <a:endParaRPr/>
          </a:p>
          <a:p>
            <a:pPr indent="0" lvl="0" marL="0" rtl="0" algn="ctr">
              <a:spcBef>
                <a:spcPts val="1600"/>
              </a:spcBef>
              <a:spcAft>
                <a:spcPts val="0"/>
              </a:spcAft>
              <a:buNone/>
            </a:pPr>
            <a:r>
              <a:t/>
            </a:r>
            <a:endParaRPr b="1" sz="3600">
              <a:solidFill>
                <a:schemeClr val="accent1"/>
              </a:solidFill>
              <a:latin typeface="PT Sans Narrow"/>
              <a:ea typeface="PT Sans Narrow"/>
              <a:cs typeface="PT Sans Narrow"/>
              <a:sym typeface="PT Sans Narrow"/>
            </a:endParaRPr>
          </a:p>
          <a:p>
            <a:pPr indent="0" lvl="0" marL="0" marR="0" rtl="0" algn="l">
              <a:lnSpc>
                <a:spcPct val="150000"/>
              </a:lnSpc>
              <a:spcBef>
                <a:spcPts val="1100"/>
              </a:spcBef>
              <a:spcAft>
                <a:spcPts val="1100"/>
              </a:spcAft>
              <a:buNone/>
            </a:pPr>
            <a:r>
              <a:t/>
            </a:r>
            <a:endParaRPr/>
          </a:p>
        </p:txBody>
      </p:sp>
      <p:sp>
        <p:nvSpPr>
          <p:cNvPr id="150" name="Google Shape;150;p26"/>
          <p:cNvSpPr txBox="1"/>
          <p:nvPr>
            <p:ph idx="2" type="body"/>
          </p:nvPr>
        </p:nvSpPr>
        <p:spPr>
          <a:xfrm>
            <a:off x="4832400" y="377775"/>
            <a:ext cx="3999900" cy="45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latin typeface="PT Sans Narrow"/>
                <a:ea typeface="PT Sans Narrow"/>
                <a:cs typeface="PT Sans Narrow"/>
                <a:sym typeface="PT Sans Narrow"/>
              </a:rPr>
              <a:t>Need</a:t>
            </a:r>
            <a:endParaRPr b="1" sz="3600">
              <a:solidFill>
                <a:schemeClr val="accent1"/>
              </a:solidFill>
              <a:latin typeface="PT Sans Narrow"/>
              <a:ea typeface="PT Sans Narrow"/>
              <a:cs typeface="PT Sans Narrow"/>
              <a:sym typeface="PT Sans Narrow"/>
            </a:endParaRPr>
          </a:p>
          <a:p>
            <a:pPr indent="0" lvl="0" marL="0" rtl="0" algn="ctr">
              <a:lnSpc>
                <a:spcPct val="150000"/>
              </a:lnSpc>
              <a:spcBef>
                <a:spcPts val="1600"/>
              </a:spcBef>
              <a:spcAft>
                <a:spcPts val="0"/>
              </a:spcAft>
              <a:buNone/>
            </a:pPr>
            <a:r>
              <a:rPr lang="en"/>
              <a:t>Robust and accurate Computer Model that is capable of counting wheat ears from digital images </a:t>
            </a:r>
            <a:endParaRPr/>
          </a:p>
          <a:p>
            <a:pPr indent="0" lvl="0" marL="0" rtl="0" algn="ctr">
              <a:spcBef>
                <a:spcPts val="1100"/>
              </a:spcBef>
              <a:spcAft>
                <a:spcPts val="0"/>
              </a:spcAft>
              <a:buNone/>
            </a:pPr>
            <a:r>
              <a:rPr b="1" lang="en" sz="3600">
                <a:solidFill>
                  <a:schemeClr val="accent1"/>
                </a:solidFill>
                <a:latin typeface="PT Sans Narrow"/>
                <a:ea typeface="PT Sans Narrow"/>
                <a:cs typeface="PT Sans Narrow"/>
                <a:sym typeface="PT Sans Narrow"/>
              </a:rPr>
              <a:t>Techniques</a:t>
            </a:r>
            <a:endParaRPr/>
          </a:p>
          <a:p>
            <a:pPr indent="0" lvl="0" marL="457200" rtl="0" algn="ctr">
              <a:spcBef>
                <a:spcPts val="1600"/>
              </a:spcBef>
              <a:spcAft>
                <a:spcPts val="0"/>
              </a:spcAft>
              <a:buNone/>
            </a:pPr>
            <a:r>
              <a:rPr lang="en"/>
              <a:t>Computer Vision Deep Learning algorithms for Object detection</a:t>
            </a:r>
            <a:endParaRPr/>
          </a:p>
          <a:p>
            <a:pPr indent="0" lvl="0" marL="0" rtl="0" algn="l">
              <a:spcBef>
                <a:spcPts val="1600"/>
              </a:spcBef>
              <a:spcAft>
                <a:spcPts val="0"/>
              </a:spcAft>
              <a:buNone/>
            </a:pPr>
            <a:r>
              <a:rPr lang="en"/>
              <a:t>Previous Work: Faster-RCNN object detection network, encoder-decoder CNN model for semantic segmentation of wheat heads</a:t>
            </a:r>
            <a:endParaRPr/>
          </a:p>
          <a:p>
            <a:pPr indent="0" lvl="0" marL="457200" rtl="0" algn="l">
              <a:spcBef>
                <a:spcPts val="1600"/>
              </a:spcBef>
              <a:spcAft>
                <a:spcPts val="0"/>
              </a:spcAft>
              <a:buNone/>
            </a:pPr>
            <a:r>
              <a:t/>
            </a:r>
            <a:endParaRPr/>
          </a:p>
          <a:p>
            <a:pPr indent="0" lvl="0" marL="0" rtl="0" algn="ctr">
              <a:spcBef>
                <a:spcPts val="1600"/>
              </a:spcBef>
              <a:spcAft>
                <a:spcPts val="1600"/>
              </a:spcAft>
              <a:buNone/>
            </a:pPr>
            <a:r>
              <a:t/>
            </a:r>
            <a:endParaRPr/>
          </a:p>
        </p:txBody>
      </p:sp>
      <p:sp>
        <p:nvSpPr>
          <p:cNvPr id="151" name="Google Shape;151;p26"/>
          <p:cNvSpPr txBox="1"/>
          <p:nvPr>
            <p:ph idx="1" type="body"/>
          </p:nvPr>
        </p:nvSpPr>
        <p:spPr>
          <a:xfrm>
            <a:off x="311700" y="1807175"/>
            <a:ext cx="3999900" cy="3336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a:p>
          <a:p>
            <a:pPr indent="0" lvl="0" marL="0" rtl="0" algn="ctr">
              <a:spcBef>
                <a:spcPts val="1600"/>
              </a:spcBef>
              <a:spcAft>
                <a:spcPts val="0"/>
              </a:spcAft>
              <a:buNone/>
            </a:pPr>
            <a:r>
              <a:rPr b="1" lang="en" sz="3600">
                <a:solidFill>
                  <a:schemeClr val="accent1"/>
                </a:solidFill>
                <a:latin typeface="PT Sans Narrow"/>
                <a:ea typeface="PT Sans Narrow"/>
                <a:cs typeface="PT Sans Narrow"/>
                <a:sym typeface="PT Sans Narrow"/>
              </a:rPr>
              <a:t>Challenges</a:t>
            </a:r>
            <a:endParaRPr b="1" sz="3600">
              <a:solidFill>
                <a:schemeClr val="accent1"/>
              </a:solidFill>
              <a:latin typeface="PT Sans Narrow"/>
              <a:ea typeface="PT Sans Narrow"/>
              <a:cs typeface="PT Sans Narrow"/>
              <a:sym typeface="PT Sans Narrow"/>
            </a:endParaRPr>
          </a:p>
          <a:p>
            <a:pPr indent="0" lvl="0" marL="0" rtl="0" algn="ctr">
              <a:spcBef>
                <a:spcPts val="1600"/>
              </a:spcBef>
              <a:spcAft>
                <a:spcPts val="0"/>
              </a:spcAft>
              <a:buNone/>
            </a:pPr>
            <a:r>
              <a:rPr lang="en"/>
              <a:t>Variability in </a:t>
            </a:r>
            <a:endParaRPr/>
          </a:p>
          <a:p>
            <a:pPr indent="0" lvl="0" marL="0" rtl="0" algn="ctr">
              <a:spcBef>
                <a:spcPts val="1100"/>
              </a:spcBef>
              <a:spcAft>
                <a:spcPts val="0"/>
              </a:spcAft>
              <a:buNone/>
            </a:pPr>
            <a:r>
              <a:rPr lang="en"/>
              <a:t>observational conditions, genotypic differences, development stages, head orientation</a:t>
            </a:r>
            <a:endParaRPr b="1" sz="3600">
              <a:solidFill>
                <a:schemeClr val="accent1"/>
              </a:solidFill>
              <a:latin typeface="PT Sans Narrow"/>
              <a:ea typeface="PT Sans Narrow"/>
              <a:cs typeface="PT Sans Narrow"/>
              <a:sym typeface="PT Sans Narrow"/>
            </a:endParaRPr>
          </a:p>
          <a:p>
            <a:pPr indent="0" lvl="0" marL="0" marR="0" rtl="0" algn="l">
              <a:lnSpc>
                <a:spcPct val="150000"/>
              </a:lnSpc>
              <a:spcBef>
                <a:spcPts val="1100"/>
              </a:spcBef>
              <a:spcAft>
                <a:spcPts val="11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988975" y="433700"/>
            <a:ext cx="6843686" cy="4838700"/>
          </a:xfrm>
          <a:prstGeom prst="rect">
            <a:avLst/>
          </a:prstGeom>
          <a:noFill/>
          <a:ln>
            <a:noFill/>
          </a:ln>
        </p:spPr>
      </p:pic>
      <p:sp>
        <p:nvSpPr>
          <p:cNvPr id="157" name="Google Shape;157;p27"/>
          <p:cNvSpPr txBox="1"/>
          <p:nvPr>
            <p:ph type="title"/>
          </p:nvPr>
        </p:nvSpPr>
        <p:spPr>
          <a:xfrm>
            <a:off x="311700" y="1059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Wheat Dataset Images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pic>
        <p:nvPicPr>
          <p:cNvPr id="163" name="Google Shape;163;p28"/>
          <p:cNvPicPr preferRelativeResize="0"/>
          <p:nvPr/>
        </p:nvPicPr>
        <p:blipFill>
          <a:blip r:embed="rId3">
            <a:alphaModFix/>
          </a:blip>
          <a:stretch>
            <a:fillRect/>
          </a:stretch>
        </p:blipFill>
        <p:spPr>
          <a:xfrm>
            <a:off x="5766150" y="1625025"/>
            <a:ext cx="3066149" cy="2624400"/>
          </a:xfrm>
          <a:prstGeom prst="rect">
            <a:avLst/>
          </a:prstGeom>
          <a:noFill/>
          <a:ln>
            <a:noFill/>
          </a:ln>
        </p:spPr>
      </p:pic>
      <p:sp>
        <p:nvSpPr>
          <p:cNvPr id="164" name="Google Shape;164;p28"/>
          <p:cNvSpPr txBox="1"/>
          <p:nvPr/>
        </p:nvSpPr>
        <p:spPr>
          <a:xfrm>
            <a:off x="5693475" y="1096250"/>
            <a:ext cx="3211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Example photo in the training set </a:t>
            </a:r>
            <a:endParaRPr>
              <a:latin typeface="Open Sans"/>
              <a:ea typeface="Open Sans"/>
              <a:cs typeface="Open Sans"/>
              <a:sym typeface="Open Sans"/>
            </a:endParaRPr>
          </a:p>
        </p:txBody>
      </p:sp>
      <p:pic>
        <p:nvPicPr>
          <p:cNvPr id="165" name="Google Shape;165;p28"/>
          <p:cNvPicPr preferRelativeResize="0"/>
          <p:nvPr/>
        </p:nvPicPr>
        <p:blipFill>
          <a:blip r:embed="rId4">
            <a:alphaModFix/>
          </a:blip>
          <a:stretch>
            <a:fillRect/>
          </a:stretch>
        </p:blipFill>
        <p:spPr>
          <a:xfrm>
            <a:off x="208300" y="1668476"/>
            <a:ext cx="5092401" cy="2276175"/>
          </a:xfrm>
          <a:prstGeom prst="rect">
            <a:avLst/>
          </a:prstGeom>
          <a:noFill/>
          <a:ln>
            <a:noFill/>
          </a:ln>
        </p:spPr>
      </p:pic>
      <p:sp>
        <p:nvSpPr>
          <p:cNvPr id="166" name="Google Shape;166;p28"/>
          <p:cNvSpPr txBox="1"/>
          <p:nvPr/>
        </p:nvSpPr>
        <p:spPr>
          <a:xfrm>
            <a:off x="145375" y="1081638"/>
            <a:ext cx="3211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Labels in the training set </a:t>
            </a:r>
            <a:endParaRPr>
              <a:latin typeface="Open Sans"/>
              <a:ea typeface="Open Sans"/>
              <a:cs typeface="Open Sans"/>
              <a:sym typeface="Open Sans"/>
            </a:endParaRPr>
          </a:p>
        </p:txBody>
      </p:sp>
      <p:sp>
        <p:nvSpPr>
          <p:cNvPr id="167" name="Google Shape;167;p28"/>
          <p:cNvSpPr/>
          <p:nvPr/>
        </p:nvSpPr>
        <p:spPr>
          <a:xfrm>
            <a:off x="3288750" y="2506750"/>
            <a:ext cx="980100" cy="143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txBox="1"/>
          <p:nvPr/>
        </p:nvSpPr>
        <p:spPr>
          <a:xfrm>
            <a:off x="2914800" y="4015700"/>
            <a:ext cx="23859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[xmin, ymin, width, height]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a:t>
            </a:r>
            <a:endParaRPr/>
          </a:p>
        </p:txBody>
      </p:sp>
      <p:pic>
        <p:nvPicPr>
          <p:cNvPr id="174" name="Google Shape;174;p29"/>
          <p:cNvPicPr preferRelativeResize="0"/>
          <p:nvPr/>
        </p:nvPicPr>
        <p:blipFill>
          <a:blip r:embed="rId3">
            <a:alphaModFix/>
          </a:blip>
          <a:stretch>
            <a:fillRect/>
          </a:stretch>
        </p:blipFill>
        <p:spPr>
          <a:xfrm>
            <a:off x="4310642" y="1416374"/>
            <a:ext cx="4521660" cy="3041301"/>
          </a:xfrm>
          <a:prstGeom prst="rect">
            <a:avLst/>
          </a:prstGeom>
          <a:noFill/>
          <a:ln>
            <a:noFill/>
          </a:ln>
        </p:spPr>
      </p:pic>
      <p:sp>
        <p:nvSpPr>
          <p:cNvPr id="175" name="Google Shape;175;p29"/>
          <p:cNvSpPr txBox="1"/>
          <p:nvPr/>
        </p:nvSpPr>
        <p:spPr>
          <a:xfrm>
            <a:off x="5061525" y="847625"/>
            <a:ext cx="3211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Prediction of each wheat head</a:t>
            </a:r>
            <a:endParaRPr>
              <a:latin typeface="Open Sans"/>
              <a:ea typeface="Open Sans"/>
              <a:cs typeface="Open Sans"/>
              <a:sym typeface="Open Sans"/>
            </a:endParaRPr>
          </a:p>
        </p:txBody>
      </p:sp>
      <p:pic>
        <p:nvPicPr>
          <p:cNvPr id="176" name="Google Shape;176;p29"/>
          <p:cNvPicPr preferRelativeResize="0"/>
          <p:nvPr/>
        </p:nvPicPr>
        <p:blipFill>
          <a:blip r:embed="rId4">
            <a:alphaModFix/>
          </a:blip>
          <a:stretch>
            <a:fillRect/>
          </a:stretch>
        </p:blipFill>
        <p:spPr>
          <a:xfrm>
            <a:off x="648600" y="1358925"/>
            <a:ext cx="2582925" cy="3041299"/>
          </a:xfrm>
          <a:prstGeom prst="rect">
            <a:avLst/>
          </a:prstGeom>
          <a:noFill/>
          <a:ln>
            <a:noFill/>
          </a:ln>
        </p:spPr>
      </p:pic>
      <p:sp>
        <p:nvSpPr>
          <p:cNvPr id="177" name="Google Shape;177;p29"/>
          <p:cNvSpPr txBox="1"/>
          <p:nvPr/>
        </p:nvSpPr>
        <p:spPr>
          <a:xfrm>
            <a:off x="648600" y="847625"/>
            <a:ext cx="36075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Prediction of each wheat head position</a:t>
            </a:r>
            <a:endParaRPr>
              <a:latin typeface="Open Sans"/>
              <a:ea typeface="Open Sans"/>
              <a:cs typeface="Open Sans"/>
              <a:sym typeface="Open Sans"/>
            </a:endParaRPr>
          </a:p>
        </p:txBody>
      </p:sp>
      <p:sp>
        <p:nvSpPr>
          <p:cNvPr id="178" name="Google Shape;178;p29"/>
          <p:cNvSpPr txBox="1"/>
          <p:nvPr/>
        </p:nvSpPr>
        <p:spPr>
          <a:xfrm>
            <a:off x="1857175" y="4400225"/>
            <a:ext cx="20376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[confidance, xmin, ymin, width, height]</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84" name="Google Shape;184;p30"/>
          <p:cNvPicPr preferRelativeResize="0"/>
          <p:nvPr/>
        </p:nvPicPr>
        <p:blipFill>
          <a:blip r:embed="rId3">
            <a:alphaModFix/>
          </a:blip>
          <a:stretch>
            <a:fillRect/>
          </a:stretch>
        </p:blipFill>
        <p:spPr>
          <a:xfrm>
            <a:off x="974638" y="1152425"/>
            <a:ext cx="6514617" cy="3686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Wheat head counts</a:t>
            </a:r>
            <a:endParaRPr/>
          </a:p>
        </p:txBody>
      </p:sp>
      <p:pic>
        <p:nvPicPr>
          <p:cNvPr id="190" name="Google Shape;190;p31"/>
          <p:cNvPicPr preferRelativeResize="0"/>
          <p:nvPr/>
        </p:nvPicPr>
        <p:blipFill>
          <a:blip r:embed="rId3">
            <a:alphaModFix/>
          </a:blip>
          <a:stretch>
            <a:fillRect/>
          </a:stretch>
        </p:blipFill>
        <p:spPr>
          <a:xfrm>
            <a:off x="82625" y="2109850"/>
            <a:ext cx="3659476" cy="2583551"/>
          </a:xfrm>
          <a:prstGeom prst="rect">
            <a:avLst/>
          </a:prstGeom>
          <a:noFill/>
          <a:ln>
            <a:noFill/>
          </a:ln>
        </p:spPr>
      </p:pic>
      <p:pic>
        <p:nvPicPr>
          <p:cNvPr id="191" name="Google Shape;191;p31"/>
          <p:cNvPicPr preferRelativeResize="0"/>
          <p:nvPr/>
        </p:nvPicPr>
        <p:blipFill>
          <a:blip r:embed="rId4">
            <a:alphaModFix/>
          </a:blip>
          <a:stretch>
            <a:fillRect/>
          </a:stretch>
        </p:blipFill>
        <p:spPr>
          <a:xfrm>
            <a:off x="4079325" y="2198925"/>
            <a:ext cx="2349849" cy="2426388"/>
          </a:xfrm>
          <a:prstGeom prst="rect">
            <a:avLst/>
          </a:prstGeom>
          <a:noFill/>
          <a:ln>
            <a:noFill/>
          </a:ln>
        </p:spPr>
      </p:pic>
      <p:pic>
        <p:nvPicPr>
          <p:cNvPr id="192" name="Google Shape;192;p31"/>
          <p:cNvPicPr preferRelativeResize="0"/>
          <p:nvPr/>
        </p:nvPicPr>
        <p:blipFill>
          <a:blip r:embed="rId5">
            <a:alphaModFix/>
          </a:blip>
          <a:stretch>
            <a:fillRect/>
          </a:stretch>
        </p:blipFill>
        <p:spPr>
          <a:xfrm>
            <a:off x="6697675" y="2188425"/>
            <a:ext cx="2216226" cy="2426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Wheat head area per spike</a:t>
            </a:r>
            <a:endParaRPr/>
          </a:p>
        </p:txBody>
      </p:sp>
      <p:pic>
        <p:nvPicPr>
          <p:cNvPr id="198" name="Google Shape;198;p32"/>
          <p:cNvPicPr preferRelativeResize="0"/>
          <p:nvPr/>
        </p:nvPicPr>
        <p:blipFill>
          <a:blip r:embed="rId3">
            <a:alphaModFix/>
          </a:blip>
          <a:stretch>
            <a:fillRect/>
          </a:stretch>
        </p:blipFill>
        <p:spPr>
          <a:xfrm>
            <a:off x="169850" y="2133350"/>
            <a:ext cx="3474200" cy="2491400"/>
          </a:xfrm>
          <a:prstGeom prst="rect">
            <a:avLst/>
          </a:prstGeom>
          <a:noFill/>
          <a:ln>
            <a:noFill/>
          </a:ln>
        </p:spPr>
      </p:pic>
      <p:pic>
        <p:nvPicPr>
          <p:cNvPr id="199" name="Google Shape;199;p32"/>
          <p:cNvPicPr preferRelativeResize="0"/>
          <p:nvPr/>
        </p:nvPicPr>
        <p:blipFill>
          <a:blip r:embed="rId4">
            <a:alphaModFix/>
          </a:blip>
          <a:stretch>
            <a:fillRect/>
          </a:stretch>
        </p:blipFill>
        <p:spPr>
          <a:xfrm>
            <a:off x="4004900" y="2114548"/>
            <a:ext cx="2312925" cy="2529002"/>
          </a:xfrm>
          <a:prstGeom prst="rect">
            <a:avLst/>
          </a:prstGeom>
          <a:noFill/>
          <a:ln>
            <a:noFill/>
          </a:ln>
        </p:spPr>
      </p:pic>
      <p:pic>
        <p:nvPicPr>
          <p:cNvPr id="200" name="Google Shape;200;p32"/>
          <p:cNvPicPr preferRelativeResize="0"/>
          <p:nvPr/>
        </p:nvPicPr>
        <p:blipFill>
          <a:blip r:embed="rId5">
            <a:alphaModFix/>
          </a:blip>
          <a:stretch>
            <a:fillRect/>
          </a:stretch>
        </p:blipFill>
        <p:spPr>
          <a:xfrm>
            <a:off x="6678685" y="2114550"/>
            <a:ext cx="2363890" cy="25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Bounding box area per image</a:t>
            </a:r>
            <a:endParaRPr/>
          </a:p>
        </p:txBody>
      </p:sp>
      <p:pic>
        <p:nvPicPr>
          <p:cNvPr id="206" name="Google Shape;206;p33"/>
          <p:cNvPicPr preferRelativeResize="0"/>
          <p:nvPr/>
        </p:nvPicPr>
        <p:blipFill>
          <a:blip r:embed="rId3">
            <a:alphaModFix/>
          </a:blip>
          <a:stretch>
            <a:fillRect/>
          </a:stretch>
        </p:blipFill>
        <p:spPr>
          <a:xfrm>
            <a:off x="152375" y="2006238"/>
            <a:ext cx="3846300" cy="2715426"/>
          </a:xfrm>
          <a:prstGeom prst="rect">
            <a:avLst/>
          </a:prstGeom>
          <a:noFill/>
          <a:ln>
            <a:noFill/>
          </a:ln>
        </p:spPr>
      </p:pic>
      <p:pic>
        <p:nvPicPr>
          <p:cNvPr id="207" name="Google Shape;207;p33"/>
          <p:cNvPicPr preferRelativeResize="0"/>
          <p:nvPr/>
        </p:nvPicPr>
        <p:blipFill>
          <a:blip r:embed="rId4">
            <a:alphaModFix/>
          </a:blip>
          <a:stretch>
            <a:fillRect/>
          </a:stretch>
        </p:blipFill>
        <p:spPr>
          <a:xfrm>
            <a:off x="4180398" y="2154287"/>
            <a:ext cx="2217726" cy="2419350"/>
          </a:xfrm>
          <a:prstGeom prst="rect">
            <a:avLst/>
          </a:prstGeom>
          <a:noFill/>
          <a:ln>
            <a:noFill/>
          </a:ln>
        </p:spPr>
      </p:pic>
      <p:pic>
        <p:nvPicPr>
          <p:cNvPr id="208" name="Google Shape;208;p33"/>
          <p:cNvPicPr preferRelativeResize="0"/>
          <p:nvPr/>
        </p:nvPicPr>
        <p:blipFill>
          <a:blip r:embed="rId5">
            <a:alphaModFix/>
          </a:blip>
          <a:stretch>
            <a:fillRect/>
          </a:stretch>
        </p:blipFill>
        <p:spPr>
          <a:xfrm>
            <a:off x="6675250" y="2093988"/>
            <a:ext cx="2323625" cy="253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